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9" r:id="rId6"/>
    <p:sldId id="274" r:id="rId7"/>
    <p:sldId id="275" r:id="rId8"/>
    <p:sldId id="262" r:id="rId9"/>
    <p:sldId id="268" r:id="rId10"/>
    <p:sldId id="270" r:id="rId11"/>
    <p:sldId id="263" r:id="rId12"/>
    <p:sldId id="272" r:id="rId13"/>
    <p:sldId id="273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3" autoAdjust="0"/>
    <p:restoredTop sz="94660"/>
  </p:normalViewPr>
  <p:slideViewPr>
    <p:cSldViewPr>
      <p:cViewPr>
        <p:scale>
          <a:sx n="140" d="100"/>
          <a:sy n="140" d="100"/>
        </p:scale>
        <p:origin x="-444" y="-3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Inequalities and Their Graphs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1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43200" y="1581150"/>
            <a:ext cx="146304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3333750"/>
            <a:ext cx="146304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010400" y="1581150"/>
            <a:ext cx="128016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743200" y="3333750"/>
            <a:ext cx="128016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70560" y="2800350"/>
            <a:ext cx="100584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105400" y="4186858"/>
            <a:ext cx="128016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074920" y="2419350"/>
            <a:ext cx="100584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3873" y="4186858"/>
            <a:ext cx="12801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Determine whether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 is the solution for each inequality.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867559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103120"/>
                    <a:gridCol w="1737360"/>
                    <a:gridCol w="548640"/>
                    <a:gridCol w="201168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is not a solution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is a solution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8016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is a solution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is not a </a:t>
                          </a:r>
                          <a:r>
                            <a:rPr lang="en-US" sz="2400" dirty="0" smtClean="0">
                              <a:effectLst/>
                              <a:latin typeface="Calibri"/>
                              <a:ea typeface="Times New Roman"/>
                            </a:rPr>
                            <a:t>solution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867559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103120"/>
                    <a:gridCol w="1737360"/>
                    <a:gridCol w="548640"/>
                    <a:gridCol w="201168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21333" r="-291304" b="-58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2632" t="-5614" r="-252632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21333" r="-90909" b="-58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80000" t="-5614" b="-78947"/>
                          </a:stretch>
                        </a:blipFill>
                      </a:tcPr>
                    </a:tc>
                  </a:tr>
                  <a:tr h="128016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43333" r="-291304" b="-10714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43333" r="-90909" b="-10714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401333" r="-291304" b="-20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2632" t="-133778" r="-25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401333" r="-90909" b="-20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80000" t="-133778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250667" r="-29130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250667" r="-9090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126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INEQUALITIES AND THEIR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GRAPH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an inequality is the set of points on a number line that represent all solutions of the inequality.</a:t>
            </a:r>
          </a:p>
          <a:p>
            <a:pPr marL="0" indent="0">
              <a:buNone/>
            </a:pPr>
            <a:endParaRPr lang="en-US" sz="2400" dirty="0">
              <a:effectLst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8" name="Table 10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176894"/>
                  </p:ext>
                </p:extLst>
              </p:nvPr>
            </p:nvGraphicFramePr>
            <p:xfrm>
              <a:off x="243840" y="1596390"/>
              <a:ext cx="859536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3200400"/>
                    <a:gridCol w="1097280"/>
                    <a:gridCol w="3200400"/>
                  </a:tblGrid>
                  <a:tr h="273348"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   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OPEN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CLOSED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8" name="Table 10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176894"/>
                  </p:ext>
                </p:extLst>
              </p:nvPr>
            </p:nvGraphicFramePr>
            <p:xfrm>
              <a:off x="243840" y="1596390"/>
              <a:ext cx="859536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3200400"/>
                    <a:gridCol w="1097280"/>
                    <a:gridCol w="3200400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   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OPEN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CLOSED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3778" r="-68333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91667" t="-33778" r="-2916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33778" r="-6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1667" t="-133778" r="-2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10" name="Oval 109"/>
          <p:cNvSpPr/>
          <p:nvPr/>
        </p:nvSpPr>
        <p:spPr>
          <a:xfrm flipH="1">
            <a:off x="2379948" y="1683384"/>
            <a:ext cx="182880" cy="1828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27432" tIns="27432" rIns="27432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3" name="Oval 112"/>
          <p:cNvSpPr/>
          <p:nvPr/>
        </p:nvSpPr>
        <p:spPr>
          <a:xfrm flipH="1">
            <a:off x="6710114" y="1683384"/>
            <a:ext cx="182880" cy="18288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27432" tIns="27432" rIns="27432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15" name="Group 114"/>
          <p:cNvGrpSpPr>
            <a:grpSpLocks noChangeAspect="1"/>
          </p:cNvGrpSpPr>
          <p:nvPr/>
        </p:nvGrpSpPr>
        <p:grpSpPr>
          <a:xfrm>
            <a:off x="1384562" y="2214626"/>
            <a:ext cx="3108960" cy="509524"/>
            <a:chOff x="0" y="0"/>
            <a:chExt cx="2286000" cy="375899"/>
          </a:xfrm>
        </p:grpSpPr>
        <p:grpSp>
          <p:nvGrpSpPr>
            <p:cNvPr id="116" name="Group 115"/>
            <p:cNvGrpSpPr/>
            <p:nvPr/>
          </p:nvGrpSpPr>
          <p:grpSpPr>
            <a:xfrm>
              <a:off x="0" y="0"/>
              <a:ext cx="2286000" cy="375899"/>
              <a:chOff x="0" y="0"/>
              <a:chExt cx="2286000" cy="375899"/>
            </a:xfrm>
          </p:grpSpPr>
          <p:cxnSp>
            <p:nvCxnSpPr>
              <p:cNvPr id="120" name="Straight Connector 119"/>
              <p:cNvCxnSpPr/>
              <p:nvPr/>
            </p:nvCxnSpPr>
            <p:spPr>
              <a:xfrm>
                <a:off x="0" y="89597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>
                <a:off x="2286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457107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>
                <a:off x="689710" y="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9144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1145498" y="736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1375734" y="892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>
                <a:off x="16002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18288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>
                <a:off x="20574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 Box 225"/>
              <p:cNvSpPr txBox="1"/>
              <p:nvPr/>
            </p:nvSpPr>
            <p:spPr>
              <a:xfrm>
                <a:off x="1117913" y="19169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1" name="Text Box 225"/>
              <p:cNvSpPr txBox="1"/>
              <p:nvPr/>
            </p:nvSpPr>
            <p:spPr>
              <a:xfrm>
                <a:off x="1348605" y="19312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2" name="Text Box 225"/>
              <p:cNvSpPr txBox="1"/>
              <p:nvPr/>
            </p:nvSpPr>
            <p:spPr>
              <a:xfrm>
                <a:off x="1572894" y="18962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3" name="Text Box 225"/>
              <p:cNvSpPr txBox="1"/>
              <p:nvPr/>
            </p:nvSpPr>
            <p:spPr>
              <a:xfrm>
                <a:off x="1802184" y="18987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4" name="Text Box 225"/>
              <p:cNvSpPr txBox="1"/>
              <p:nvPr/>
            </p:nvSpPr>
            <p:spPr>
              <a:xfrm>
                <a:off x="2029636" y="18959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5" name="Text Box 225"/>
              <p:cNvSpPr txBox="1"/>
              <p:nvPr/>
            </p:nvSpPr>
            <p:spPr>
              <a:xfrm>
                <a:off x="866372" y="19014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6" name="Text Box 225"/>
              <p:cNvSpPr txBox="1"/>
              <p:nvPr/>
            </p:nvSpPr>
            <p:spPr>
              <a:xfrm>
                <a:off x="641508" y="18560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7" name="Text Box 225"/>
              <p:cNvSpPr txBox="1"/>
              <p:nvPr/>
            </p:nvSpPr>
            <p:spPr>
              <a:xfrm>
                <a:off x="410509" y="18952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8" name="Text Box 225"/>
              <p:cNvSpPr txBox="1"/>
              <p:nvPr/>
            </p:nvSpPr>
            <p:spPr>
              <a:xfrm>
                <a:off x="181609" y="19001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238568" y="43877"/>
              <a:ext cx="953105" cy="91440"/>
              <a:chOff x="238568" y="43877"/>
              <a:chExt cx="953105" cy="91440"/>
            </a:xfrm>
          </p:grpSpPr>
          <p:sp>
            <p:nvSpPr>
              <p:cNvPr id="118" name="Oval 117"/>
              <p:cNvSpPr/>
              <p:nvPr/>
            </p:nvSpPr>
            <p:spPr>
              <a:xfrm>
                <a:off x="1100233" y="43877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19" name="Straight Arrow Connector 118"/>
              <p:cNvCxnSpPr/>
              <p:nvPr/>
            </p:nvCxnSpPr>
            <p:spPr>
              <a:xfrm flipV="1">
                <a:off x="238568" y="87593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Group 138"/>
          <p:cNvGrpSpPr>
            <a:grpSpLocks noChangeAspect="1"/>
          </p:cNvGrpSpPr>
          <p:nvPr/>
        </p:nvGrpSpPr>
        <p:grpSpPr>
          <a:xfrm>
            <a:off x="5689993" y="2214626"/>
            <a:ext cx="3108960" cy="509524"/>
            <a:chOff x="0" y="0"/>
            <a:chExt cx="2286000" cy="375899"/>
          </a:xfrm>
        </p:grpSpPr>
        <p:grpSp>
          <p:nvGrpSpPr>
            <p:cNvPr id="140" name="Group 139"/>
            <p:cNvGrpSpPr/>
            <p:nvPr/>
          </p:nvGrpSpPr>
          <p:grpSpPr>
            <a:xfrm>
              <a:off x="0" y="0"/>
              <a:ext cx="2286000" cy="375899"/>
              <a:chOff x="0" y="0"/>
              <a:chExt cx="2286000" cy="375899"/>
            </a:xfrm>
          </p:grpSpPr>
          <p:cxnSp>
            <p:nvCxnSpPr>
              <p:cNvPr id="144" name="Straight Connector 143"/>
              <p:cNvCxnSpPr/>
              <p:nvPr/>
            </p:nvCxnSpPr>
            <p:spPr>
              <a:xfrm>
                <a:off x="0" y="89597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/>
              <p:cNvCxnSpPr/>
              <p:nvPr/>
            </p:nvCxnSpPr>
            <p:spPr>
              <a:xfrm>
                <a:off x="2286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/>
              <p:cNvCxnSpPr/>
              <p:nvPr/>
            </p:nvCxnSpPr>
            <p:spPr>
              <a:xfrm>
                <a:off x="457107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/>
              <p:cNvCxnSpPr/>
              <p:nvPr/>
            </p:nvCxnSpPr>
            <p:spPr>
              <a:xfrm>
                <a:off x="689710" y="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/>
              <p:cNvCxnSpPr/>
              <p:nvPr/>
            </p:nvCxnSpPr>
            <p:spPr>
              <a:xfrm>
                <a:off x="9144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1145498" y="736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1375734" y="892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16002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18288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>
                <a:off x="20574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Text Box 225"/>
              <p:cNvSpPr txBox="1"/>
              <p:nvPr/>
            </p:nvSpPr>
            <p:spPr>
              <a:xfrm>
                <a:off x="1117913" y="19169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5" name="Text Box 225"/>
              <p:cNvSpPr txBox="1"/>
              <p:nvPr/>
            </p:nvSpPr>
            <p:spPr>
              <a:xfrm>
                <a:off x="1348605" y="19312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6" name="Text Box 225"/>
              <p:cNvSpPr txBox="1"/>
              <p:nvPr/>
            </p:nvSpPr>
            <p:spPr>
              <a:xfrm>
                <a:off x="1572894" y="18962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7" name="Text Box 225"/>
              <p:cNvSpPr txBox="1"/>
              <p:nvPr/>
            </p:nvSpPr>
            <p:spPr>
              <a:xfrm>
                <a:off x="1802184" y="18987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8" name="Text Box 225"/>
              <p:cNvSpPr txBox="1"/>
              <p:nvPr/>
            </p:nvSpPr>
            <p:spPr>
              <a:xfrm>
                <a:off x="2029636" y="18959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9" name="Text Box 225"/>
              <p:cNvSpPr txBox="1"/>
              <p:nvPr/>
            </p:nvSpPr>
            <p:spPr>
              <a:xfrm>
                <a:off x="866372" y="19014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60" name="Text Box 225"/>
              <p:cNvSpPr txBox="1"/>
              <p:nvPr/>
            </p:nvSpPr>
            <p:spPr>
              <a:xfrm>
                <a:off x="641508" y="18560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61" name="Text Box 225"/>
              <p:cNvSpPr txBox="1"/>
              <p:nvPr/>
            </p:nvSpPr>
            <p:spPr>
              <a:xfrm>
                <a:off x="410509" y="18952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62" name="Text Box 225"/>
              <p:cNvSpPr txBox="1"/>
              <p:nvPr/>
            </p:nvSpPr>
            <p:spPr>
              <a:xfrm>
                <a:off x="181609" y="19001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238236" y="41872"/>
              <a:ext cx="952982" cy="91440"/>
              <a:chOff x="238236" y="41872"/>
              <a:chExt cx="952982" cy="91440"/>
            </a:xfrm>
          </p:grpSpPr>
          <p:sp>
            <p:nvSpPr>
              <p:cNvPr id="142" name="Oval 141"/>
              <p:cNvSpPr/>
              <p:nvPr/>
            </p:nvSpPr>
            <p:spPr>
              <a:xfrm>
                <a:off x="1099778" y="41872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43" name="Straight Arrow Connector 142"/>
              <p:cNvCxnSpPr/>
              <p:nvPr/>
            </p:nvCxnSpPr>
            <p:spPr>
              <a:xfrm flipV="1">
                <a:off x="238236" y="89641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3" name="Group 162"/>
          <p:cNvGrpSpPr>
            <a:grpSpLocks noChangeAspect="1"/>
          </p:cNvGrpSpPr>
          <p:nvPr/>
        </p:nvGrpSpPr>
        <p:grpSpPr>
          <a:xfrm>
            <a:off x="1384562" y="3562350"/>
            <a:ext cx="3108960" cy="509524"/>
            <a:chOff x="1254802" y="213610"/>
            <a:chExt cx="2286000" cy="375899"/>
          </a:xfrm>
        </p:grpSpPr>
        <p:grpSp>
          <p:nvGrpSpPr>
            <p:cNvPr id="164" name="Group 163"/>
            <p:cNvGrpSpPr/>
            <p:nvPr/>
          </p:nvGrpSpPr>
          <p:grpSpPr>
            <a:xfrm>
              <a:off x="1254802" y="213610"/>
              <a:ext cx="2286000" cy="375899"/>
              <a:chOff x="1254802" y="213610"/>
              <a:chExt cx="2286000" cy="375899"/>
            </a:xfrm>
          </p:grpSpPr>
          <p:cxnSp>
            <p:nvCxnSpPr>
              <p:cNvPr id="168" name="Straight Connector 167"/>
              <p:cNvCxnSpPr/>
              <p:nvPr/>
            </p:nvCxnSpPr>
            <p:spPr>
              <a:xfrm>
                <a:off x="1254802" y="308253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/>
              <p:cNvCxnSpPr/>
              <p:nvPr/>
            </p:nvCxnSpPr>
            <p:spPr>
              <a:xfrm>
                <a:off x="14834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/>
              <p:cNvCxnSpPr/>
              <p:nvPr/>
            </p:nvCxnSpPr>
            <p:spPr>
              <a:xfrm>
                <a:off x="1711909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/>
              <p:cNvCxnSpPr/>
              <p:nvPr/>
            </p:nvCxnSpPr>
            <p:spPr>
              <a:xfrm>
                <a:off x="1944512" y="21361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21692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2400300" y="22097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>
                <a:off x="2630536" y="22253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>
                <a:off x="28550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>
                <a:off x="30836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>
                <a:off x="33122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Text Box 225"/>
              <p:cNvSpPr txBox="1"/>
              <p:nvPr/>
            </p:nvSpPr>
            <p:spPr>
              <a:xfrm>
                <a:off x="2372715" y="40530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79" name="Text Box 225"/>
              <p:cNvSpPr txBox="1"/>
              <p:nvPr/>
            </p:nvSpPr>
            <p:spPr>
              <a:xfrm>
                <a:off x="2603407" y="40673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0" name="Text Box 225"/>
              <p:cNvSpPr txBox="1"/>
              <p:nvPr/>
            </p:nvSpPr>
            <p:spPr>
              <a:xfrm>
                <a:off x="2827696" y="40323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1" name="Text Box 225"/>
              <p:cNvSpPr txBox="1"/>
              <p:nvPr/>
            </p:nvSpPr>
            <p:spPr>
              <a:xfrm>
                <a:off x="3056986" y="40348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2" name="Text Box 225"/>
              <p:cNvSpPr txBox="1"/>
              <p:nvPr/>
            </p:nvSpPr>
            <p:spPr>
              <a:xfrm>
                <a:off x="3284438" y="4032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3" name="Text Box 225"/>
              <p:cNvSpPr txBox="1"/>
              <p:nvPr/>
            </p:nvSpPr>
            <p:spPr>
              <a:xfrm>
                <a:off x="2121174" y="40375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4" name="Text Box 225"/>
              <p:cNvSpPr txBox="1"/>
              <p:nvPr/>
            </p:nvSpPr>
            <p:spPr>
              <a:xfrm>
                <a:off x="1896310" y="39921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5" name="Text Box 225"/>
              <p:cNvSpPr txBox="1"/>
              <p:nvPr/>
            </p:nvSpPr>
            <p:spPr>
              <a:xfrm>
                <a:off x="1665311" y="40313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6" name="Text Box 225"/>
              <p:cNvSpPr txBox="1"/>
              <p:nvPr/>
            </p:nvSpPr>
            <p:spPr>
              <a:xfrm>
                <a:off x="1436411" y="40362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65" name="Group 164"/>
            <p:cNvGrpSpPr/>
            <p:nvPr/>
          </p:nvGrpSpPr>
          <p:grpSpPr>
            <a:xfrm flipH="1">
              <a:off x="2355035" y="262113"/>
              <a:ext cx="948809" cy="91440"/>
              <a:chOff x="1493038" y="287098"/>
              <a:chExt cx="948809" cy="91440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2350407" y="287098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67" name="Straight Arrow Connector 166"/>
              <p:cNvCxnSpPr/>
              <p:nvPr/>
            </p:nvCxnSpPr>
            <p:spPr>
              <a:xfrm flipV="1">
                <a:off x="1493038" y="332907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7" name="Group 186"/>
          <p:cNvGrpSpPr>
            <a:grpSpLocks noChangeAspect="1"/>
          </p:cNvGrpSpPr>
          <p:nvPr/>
        </p:nvGrpSpPr>
        <p:grpSpPr>
          <a:xfrm>
            <a:off x="5699487" y="3562350"/>
            <a:ext cx="3108960" cy="509524"/>
            <a:chOff x="1254802" y="213610"/>
            <a:chExt cx="2286000" cy="375899"/>
          </a:xfrm>
        </p:grpSpPr>
        <p:grpSp>
          <p:nvGrpSpPr>
            <p:cNvPr id="188" name="Group 187"/>
            <p:cNvGrpSpPr/>
            <p:nvPr/>
          </p:nvGrpSpPr>
          <p:grpSpPr>
            <a:xfrm>
              <a:off x="1254802" y="213610"/>
              <a:ext cx="2286000" cy="375899"/>
              <a:chOff x="1254802" y="213610"/>
              <a:chExt cx="2286000" cy="375899"/>
            </a:xfrm>
          </p:grpSpPr>
          <p:cxnSp>
            <p:nvCxnSpPr>
              <p:cNvPr id="192" name="Straight Connector 191"/>
              <p:cNvCxnSpPr/>
              <p:nvPr/>
            </p:nvCxnSpPr>
            <p:spPr>
              <a:xfrm>
                <a:off x="1254802" y="308253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14834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1711909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>
                <a:off x="1944512" y="21361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21692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2400300" y="22097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>
                <a:off x="2630536" y="22253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28550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>
                <a:off x="30836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>
                <a:off x="33122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Text Box 225"/>
              <p:cNvSpPr txBox="1"/>
              <p:nvPr/>
            </p:nvSpPr>
            <p:spPr>
              <a:xfrm>
                <a:off x="2372715" y="40530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3" name="Text Box 225"/>
              <p:cNvSpPr txBox="1"/>
              <p:nvPr/>
            </p:nvSpPr>
            <p:spPr>
              <a:xfrm>
                <a:off x="2603407" y="40673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4" name="Text Box 225"/>
              <p:cNvSpPr txBox="1"/>
              <p:nvPr/>
            </p:nvSpPr>
            <p:spPr>
              <a:xfrm>
                <a:off x="2827696" y="40323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5" name="Text Box 225"/>
              <p:cNvSpPr txBox="1"/>
              <p:nvPr/>
            </p:nvSpPr>
            <p:spPr>
              <a:xfrm>
                <a:off x="3056986" y="40348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6" name="Text Box 225"/>
              <p:cNvSpPr txBox="1"/>
              <p:nvPr/>
            </p:nvSpPr>
            <p:spPr>
              <a:xfrm>
                <a:off x="3284438" y="4032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7" name="Text Box 225"/>
              <p:cNvSpPr txBox="1"/>
              <p:nvPr/>
            </p:nvSpPr>
            <p:spPr>
              <a:xfrm>
                <a:off x="2121174" y="40375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8" name="Text Box 225"/>
              <p:cNvSpPr txBox="1"/>
              <p:nvPr/>
            </p:nvSpPr>
            <p:spPr>
              <a:xfrm>
                <a:off x="1896310" y="39921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9" name="Text Box 225"/>
              <p:cNvSpPr txBox="1"/>
              <p:nvPr/>
            </p:nvSpPr>
            <p:spPr>
              <a:xfrm>
                <a:off x="1665311" y="40313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10" name="Text Box 225"/>
              <p:cNvSpPr txBox="1"/>
              <p:nvPr/>
            </p:nvSpPr>
            <p:spPr>
              <a:xfrm>
                <a:off x="1436411" y="40362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 flipH="1">
              <a:off x="2355035" y="264607"/>
              <a:ext cx="948809" cy="91440"/>
              <a:chOff x="1493038" y="289592"/>
              <a:chExt cx="948809" cy="91440"/>
            </a:xfrm>
          </p:grpSpPr>
          <p:sp>
            <p:nvSpPr>
              <p:cNvPr id="190" name="Oval 189"/>
              <p:cNvSpPr/>
              <p:nvPr/>
            </p:nvSpPr>
            <p:spPr>
              <a:xfrm>
                <a:off x="2350407" y="289592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91" name="Straight Arrow Connector 190"/>
              <p:cNvCxnSpPr/>
              <p:nvPr/>
            </p:nvCxnSpPr>
            <p:spPr>
              <a:xfrm flipV="1">
                <a:off x="1493038" y="332907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Graph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37050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37050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5614" r="-114286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5614" b="-78947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133778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1337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8" name="Group 7"/>
          <p:cNvGrpSpPr/>
          <p:nvPr/>
        </p:nvGrpSpPr>
        <p:grpSpPr>
          <a:xfrm>
            <a:off x="291073" y="1796514"/>
            <a:ext cx="4023360" cy="473575"/>
            <a:chOff x="1255414" y="173903"/>
            <a:chExt cx="3199765" cy="376948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1255414" y="274787"/>
              <a:ext cx="3199765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854976" y="179618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083576" y="17898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315986" y="17390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540776" y="17898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771916" y="18152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002421" y="18279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4226576" y="179618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225"/>
            <p:cNvSpPr txBox="1"/>
            <p:nvPr/>
          </p:nvSpPr>
          <p:spPr>
            <a:xfrm>
              <a:off x="3744535" y="365432"/>
              <a:ext cx="64135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3975029" y="367336"/>
              <a:ext cx="64135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4199271" y="363768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3493086" y="364162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3268307" y="359718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225"/>
            <p:cNvSpPr txBox="1"/>
            <p:nvPr/>
          </p:nvSpPr>
          <p:spPr>
            <a:xfrm>
              <a:off x="3037178" y="363527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225"/>
            <p:cNvSpPr txBox="1"/>
            <p:nvPr/>
          </p:nvSpPr>
          <p:spPr>
            <a:xfrm>
              <a:off x="2807954" y="364162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2397776" y="184698"/>
              <a:ext cx="0" cy="18161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630186" y="179618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225"/>
            <p:cNvSpPr txBox="1"/>
            <p:nvPr/>
          </p:nvSpPr>
          <p:spPr>
            <a:xfrm>
              <a:off x="2582539" y="365432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2351410" y="369241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481498" y="183316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710098" y="18268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942508" y="17760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2167298" y="18268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397803" y="18522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225"/>
            <p:cNvSpPr txBox="1"/>
            <p:nvPr/>
          </p:nvSpPr>
          <p:spPr>
            <a:xfrm>
              <a:off x="2118987" y="367858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225"/>
            <p:cNvSpPr txBox="1"/>
            <p:nvPr/>
          </p:nvSpPr>
          <p:spPr>
            <a:xfrm>
              <a:off x="1894207" y="363414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" name="Text Box 225"/>
            <p:cNvSpPr txBox="1"/>
            <p:nvPr/>
          </p:nvSpPr>
          <p:spPr>
            <a:xfrm>
              <a:off x="1663078" y="367223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" name="Text Box 225"/>
            <p:cNvSpPr txBox="1"/>
            <p:nvPr/>
          </p:nvSpPr>
          <p:spPr>
            <a:xfrm>
              <a:off x="1401701" y="367615"/>
              <a:ext cx="15875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48200" y="1792673"/>
            <a:ext cx="4023360" cy="474277"/>
            <a:chOff x="1262153" y="208141"/>
            <a:chExt cx="3200400" cy="37778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262153" y="308253"/>
              <a:ext cx="3200400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525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181086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413689" y="208283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6383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869477" y="215652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99713" y="217204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3241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5527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37813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 Box 225"/>
            <p:cNvSpPr txBox="1"/>
            <p:nvPr/>
          </p:nvSpPr>
          <p:spPr>
            <a:xfrm>
              <a:off x="2841892" y="39998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072584" y="40140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296873" y="39791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3526163" y="39815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3753615" y="397877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2590351" y="398430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2365487" y="393891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3" name="Text Box 225"/>
            <p:cNvSpPr txBox="1"/>
            <p:nvPr/>
          </p:nvSpPr>
          <p:spPr>
            <a:xfrm>
              <a:off x="2134488" y="397807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4" name="Text Box 225"/>
            <p:cNvSpPr txBox="1"/>
            <p:nvPr/>
          </p:nvSpPr>
          <p:spPr>
            <a:xfrm>
              <a:off x="1905588" y="398293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4005343" y="20877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4233943" y="208141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Box 225"/>
            <p:cNvSpPr txBox="1"/>
            <p:nvPr/>
          </p:nvSpPr>
          <p:spPr>
            <a:xfrm>
              <a:off x="3978038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8" name="Text Box 225"/>
            <p:cNvSpPr txBox="1"/>
            <p:nvPr/>
          </p:nvSpPr>
          <p:spPr>
            <a:xfrm>
              <a:off x="4207273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495330" y="21896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27740" y="21388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 Box 225"/>
            <p:cNvSpPr txBox="1"/>
            <p:nvPr/>
          </p:nvSpPr>
          <p:spPr>
            <a:xfrm>
              <a:off x="1679956" y="399793"/>
              <a:ext cx="10160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2" name="Text Box 225"/>
            <p:cNvSpPr txBox="1"/>
            <p:nvPr/>
          </p:nvSpPr>
          <p:spPr>
            <a:xfrm>
              <a:off x="1448906" y="403676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90670" y="3500546"/>
            <a:ext cx="4023360" cy="474277"/>
            <a:chOff x="1262153" y="208141"/>
            <a:chExt cx="3200400" cy="377780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1262153" y="308253"/>
              <a:ext cx="3200400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19525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2181086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2413689" y="208283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26383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2869477" y="215652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3099713" y="217204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3241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35527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37813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225"/>
            <p:cNvSpPr txBox="1"/>
            <p:nvPr/>
          </p:nvSpPr>
          <p:spPr>
            <a:xfrm>
              <a:off x="2841892" y="39998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3072584" y="40140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3296873" y="39791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1" name="Text Box 225"/>
            <p:cNvSpPr txBox="1"/>
            <p:nvPr/>
          </p:nvSpPr>
          <p:spPr>
            <a:xfrm>
              <a:off x="3526163" y="39815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2" name="Text Box 225"/>
            <p:cNvSpPr txBox="1"/>
            <p:nvPr/>
          </p:nvSpPr>
          <p:spPr>
            <a:xfrm>
              <a:off x="3753615" y="397877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2590351" y="398430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2365487" y="393891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5" name="Text Box 225"/>
            <p:cNvSpPr txBox="1"/>
            <p:nvPr/>
          </p:nvSpPr>
          <p:spPr>
            <a:xfrm>
              <a:off x="2134488" y="397807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6" name="Text Box 225"/>
            <p:cNvSpPr txBox="1"/>
            <p:nvPr/>
          </p:nvSpPr>
          <p:spPr>
            <a:xfrm>
              <a:off x="1905588" y="398293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7" name="Straight Connector 96"/>
            <p:cNvCxnSpPr/>
            <p:nvPr/>
          </p:nvCxnSpPr>
          <p:spPr>
            <a:xfrm>
              <a:off x="4005343" y="20877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4233943" y="208141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 Box 225"/>
            <p:cNvSpPr txBox="1"/>
            <p:nvPr/>
          </p:nvSpPr>
          <p:spPr>
            <a:xfrm>
              <a:off x="3978038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0" name="Text Box 225"/>
            <p:cNvSpPr txBox="1"/>
            <p:nvPr/>
          </p:nvSpPr>
          <p:spPr>
            <a:xfrm>
              <a:off x="4207273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>
            <a:xfrm>
              <a:off x="1495330" y="21896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1727740" y="21388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 Box 225"/>
            <p:cNvSpPr txBox="1"/>
            <p:nvPr/>
          </p:nvSpPr>
          <p:spPr>
            <a:xfrm>
              <a:off x="1679956" y="399793"/>
              <a:ext cx="10160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Text Box 225"/>
            <p:cNvSpPr txBox="1"/>
            <p:nvPr/>
          </p:nvSpPr>
          <p:spPr>
            <a:xfrm>
              <a:off x="1448906" y="403676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662791" y="3486150"/>
            <a:ext cx="4023360" cy="478550"/>
            <a:chOff x="0" y="0"/>
            <a:chExt cx="3199130" cy="381000"/>
          </a:xfrm>
        </p:grpSpPr>
        <p:cxnSp>
          <p:nvCxnSpPr>
            <p:cNvPr id="110" name="Straight Connector 109"/>
            <p:cNvCxnSpPr/>
            <p:nvPr/>
          </p:nvCxnSpPr>
          <p:spPr>
            <a:xfrm>
              <a:off x="0" y="106045"/>
              <a:ext cx="3199130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237490" y="571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462280" y="1079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693420" y="1333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923925" y="1460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1148080" y="11430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376680" y="1079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605280" y="11430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 Box 225"/>
            <p:cNvSpPr txBox="1"/>
            <p:nvPr/>
          </p:nvSpPr>
          <p:spPr>
            <a:xfrm>
              <a:off x="666115" y="197485"/>
              <a:ext cx="635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9" name="Text Box 225"/>
            <p:cNvSpPr txBox="1"/>
            <p:nvPr/>
          </p:nvSpPr>
          <p:spPr>
            <a:xfrm>
              <a:off x="896620" y="199390"/>
              <a:ext cx="635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Text Box 225"/>
            <p:cNvSpPr txBox="1"/>
            <p:nvPr/>
          </p:nvSpPr>
          <p:spPr>
            <a:xfrm>
              <a:off x="1120775" y="195580"/>
              <a:ext cx="62865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1" name="Text Box 225"/>
            <p:cNvSpPr txBox="1"/>
            <p:nvPr/>
          </p:nvSpPr>
          <p:spPr>
            <a:xfrm>
              <a:off x="1350010" y="195580"/>
              <a:ext cx="62865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2" name="Text Box 225"/>
            <p:cNvSpPr txBox="1"/>
            <p:nvPr/>
          </p:nvSpPr>
          <p:spPr>
            <a:xfrm>
              <a:off x="1577340" y="195580"/>
              <a:ext cx="62865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3" name="Text Box 225"/>
            <p:cNvSpPr txBox="1"/>
            <p:nvPr/>
          </p:nvSpPr>
          <p:spPr>
            <a:xfrm>
              <a:off x="414621" y="195814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4" name="Text Box 225"/>
            <p:cNvSpPr txBox="1"/>
            <p:nvPr/>
          </p:nvSpPr>
          <p:spPr>
            <a:xfrm>
              <a:off x="189842" y="191370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5" name="Straight Connector 124"/>
            <p:cNvCxnSpPr/>
            <p:nvPr/>
          </p:nvCxnSpPr>
          <p:spPr>
            <a:xfrm>
              <a:off x="1829435" y="6350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2058035" y="5715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Text Box 225"/>
            <p:cNvSpPr txBox="1"/>
            <p:nvPr/>
          </p:nvSpPr>
          <p:spPr>
            <a:xfrm>
              <a:off x="1802130" y="190501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8" name="Text Box 225"/>
            <p:cNvSpPr txBox="1"/>
            <p:nvPr/>
          </p:nvSpPr>
          <p:spPr>
            <a:xfrm>
              <a:off x="2031365" y="190501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>
              <a:off x="2286000" y="5080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2514600" y="5715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 Box 225"/>
            <p:cNvSpPr txBox="1"/>
            <p:nvPr/>
          </p:nvSpPr>
          <p:spPr>
            <a:xfrm>
              <a:off x="2259330" y="189865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2" name="Text Box 225"/>
            <p:cNvSpPr txBox="1"/>
            <p:nvPr/>
          </p:nvSpPr>
          <p:spPr>
            <a:xfrm>
              <a:off x="2486660" y="189865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>
            <a:xfrm>
              <a:off x="2738755" y="635"/>
              <a:ext cx="0" cy="18034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2967355" y="0"/>
              <a:ext cx="0" cy="18034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 Box 225"/>
            <p:cNvSpPr txBox="1"/>
            <p:nvPr/>
          </p:nvSpPr>
          <p:spPr>
            <a:xfrm>
              <a:off x="2711450" y="184785"/>
              <a:ext cx="61595" cy="1803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6" name="Text Box 225"/>
            <p:cNvSpPr txBox="1"/>
            <p:nvPr/>
          </p:nvSpPr>
          <p:spPr>
            <a:xfrm>
              <a:off x="2907665" y="184785"/>
              <a:ext cx="120650" cy="1803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2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Graph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13277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13277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5614" r="-114286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5614" b="-78947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133778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1337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91073" y="1796514"/>
            <a:ext cx="4023360" cy="473575"/>
            <a:chOff x="1255414" y="173903"/>
            <a:chExt cx="3199765" cy="376948"/>
          </a:xfrm>
        </p:grpSpPr>
        <p:grpSp>
          <p:nvGrpSpPr>
            <p:cNvPr id="8" name="Group 7"/>
            <p:cNvGrpSpPr/>
            <p:nvPr/>
          </p:nvGrpSpPr>
          <p:grpSpPr>
            <a:xfrm>
              <a:off x="1255414" y="173903"/>
              <a:ext cx="3199765" cy="376948"/>
              <a:chOff x="1255414" y="173903"/>
              <a:chExt cx="3199765" cy="376948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>
                <a:off x="1255414" y="274787"/>
                <a:ext cx="3199765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2854976" y="179618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3083576" y="17898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315986" y="17390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40776" y="17898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771916" y="18152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002421" y="18279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4226576" y="179618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 Box 225"/>
              <p:cNvSpPr txBox="1"/>
              <p:nvPr/>
            </p:nvSpPr>
            <p:spPr>
              <a:xfrm>
                <a:off x="3744535" y="365432"/>
                <a:ext cx="64135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2" name="Text Box 225"/>
              <p:cNvSpPr txBox="1"/>
              <p:nvPr/>
            </p:nvSpPr>
            <p:spPr>
              <a:xfrm>
                <a:off x="3975029" y="367336"/>
                <a:ext cx="64135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3" name="Text Box 225"/>
              <p:cNvSpPr txBox="1"/>
              <p:nvPr/>
            </p:nvSpPr>
            <p:spPr>
              <a:xfrm>
                <a:off x="4199271" y="363768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4" name="Text Box 225"/>
              <p:cNvSpPr txBox="1"/>
              <p:nvPr/>
            </p:nvSpPr>
            <p:spPr>
              <a:xfrm>
                <a:off x="3493086" y="364162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" name="Text Box 225"/>
              <p:cNvSpPr txBox="1"/>
              <p:nvPr/>
            </p:nvSpPr>
            <p:spPr>
              <a:xfrm>
                <a:off x="3268307" y="359718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6" name="Text Box 225"/>
              <p:cNvSpPr txBox="1"/>
              <p:nvPr/>
            </p:nvSpPr>
            <p:spPr>
              <a:xfrm>
                <a:off x="3037178" y="363527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7" name="Text Box 225"/>
              <p:cNvSpPr txBox="1"/>
              <p:nvPr/>
            </p:nvSpPr>
            <p:spPr>
              <a:xfrm>
                <a:off x="2807954" y="364162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397776" y="184698"/>
                <a:ext cx="0" cy="181610"/>
              </a:xfrm>
              <a:prstGeom prst="line">
                <a:avLst/>
              </a:prstGeom>
              <a:ln w="95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2630186" y="179618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 Box 225"/>
              <p:cNvSpPr txBox="1"/>
              <p:nvPr/>
            </p:nvSpPr>
            <p:spPr>
              <a:xfrm>
                <a:off x="2582539" y="365432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1" name="Text Box 225"/>
              <p:cNvSpPr txBox="1"/>
              <p:nvPr/>
            </p:nvSpPr>
            <p:spPr>
              <a:xfrm>
                <a:off x="2351410" y="369241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>
                <a:off x="1481498" y="183316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710098" y="18268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942508" y="17760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167298" y="18268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397803" y="18522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 Box 225"/>
              <p:cNvSpPr txBox="1"/>
              <p:nvPr/>
            </p:nvSpPr>
            <p:spPr>
              <a:xfrm>
                <a:off x="2118987" y="367858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-7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" name="Text Box 225"/>
              <p:cNvSpPr txBox="1"/>
              <p:nvPr/>
            </p:nvSpPr>
            <p:spPr>
              <a:xfrm>
                <a:off x="1894207" y="363414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-8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9" name="Text Box 225"/>
              <p:cNvSpPr txBox="1"/>
              <p:nvPr/>
            </p:nvSpPr>
            <p:spPr>
              <a:xfrm>
                <a:off x="1663078" y="367223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-9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0" name="Text Box 225"/>
              <p:cNvSpPr txBox="1"/>
              <p:nvPr/>
            </p:nvSpPr>
            <p:spPr>
              <a:xfrm>
                <a:off x="1401701" y="367615"/>
                <a:ext cx="15875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722253" y="224228"/>
              <a:ext cx="951736" cy="91440"/>
              <a:chOff x="1722253" y="224228"/>
              <a:chExt cx="951736" cy="91440"/>
            </a:xfrm>
          </p:grpSpPr>
          <p:sp>
            <p:nvSpPr>
              <p:cNvPr id="11" name="Oval 10"/>
              <p:cNvSpPr/>
              <p:nvPr/>
            </p:nvSpPr>
            <p:spPr>
              <a:xfrm flipH="1">
                <a:off x="2582549" y="224228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 flipV="1">
                <a:off x="1722253" y="274759"/>
                <a:ext cx="854075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4648200" y="1792673"/>
            <a:ext cx="4023360" cy="474277"/>
            <a:chOff x="1262153" y="208141"/>
            <a:chExt cx="3200400" cy="377780"/>
          </a:xfrm>
        </p:grpSpPr>
        <p:grpSp>
          <p:nvGrpSpPr>
            <p:cNvPr id="42" name="Group 41"/>
            <p:cNvGrpSpPr/>
            <p:nvPr/>
          </p:nvGrpSpPr>
          <p:grpSpPr>
            <a:xfrm>
              <a:off x="1262153" y="208141"/>
              <a:ext cx="3200400" cy="377780"/>
              <a:chOff x="1262153" y="208141"/>
              <a:chExt cx="3200400" cy="377780"/>
            </a:xfrm>
          </p:grpSpPr>
          <p:cxnSp>
            <p:nvCxnSpPr>
              <p:cNvPr id="46" name="Straight Connector 45"/>
              <p:cNvCxnSpPr/>
              <p:nvPr/>
            </p:nvCxnSpPr>
            <p:spPr>
              <a:xfrm>
                <a:off x="1262153" y="308253"/>
                <a:ext cx="32004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19525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2181086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2413689" y="20828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26383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2869477" y="215652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3099713" y="217204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33241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35527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37813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 Box 225"/>
              <p:cNvSpPr txBox="1"/>
              <p:nvPr/>
            </p:nvSpPr>
            <p:spPr>
              <a:xfrm>
                <a:off x="2841892" y="39998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7" name="Text Box 225"/>
              <p:cNvSpPr txBox="1"/>
              <p:nvPr/>
            </p:nvSpPr>
            <p:spPr>
              <a:xfrm>
                <a:off x="3072584" y="4014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8" name="Text Box 225"/>
              <p:cNvSpPr txBox="1"/>
              <p:nvPr/>
            </p:nvSpPr>
            <p:spPr>
              <a:xfrm>
                <a:off x="3296873" y="39791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9" name="Text Box 225"/>
              <p:cNvSpPr txBox="1"/>
              <p:nvPr/>
            </p:nvSpPr>
            <p:spPr>
              <a:xfrm>
                <a:off x="3526163" y="39815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0" name="Text Box 225"/>
              <p:cNvSpPr txBox="1"/>
              <p:nvPr/>
            </p:nvSpPr>
            <p:spPr>
              <a:xfrm>
                <a:off x="3753615" y="397877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1" name="Text Box 225"/>
              <p:cNvSpPr txBox="1"/>
              <p:nvPr/>
            </p:nvSpPr>
            <p:spPr>
              <a:xfrm>
                <a:off x="2590351" y="39843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2" name="Text Box 225"/>
              <p:cNvSpPr txBox="1"/>
              <p:nvPr/>
            </p:nvSpPr>
            <p:spPr>
              <a:xfrm>
                <a:off x="2365487" y="393891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3" name="Text Box 225"/>
              <p:cNvSpPr txBox="1"/>
              <p:nvPr/>
            </p:nvSpPr>
            <p:spPr>
              <a:xfrm>
                <a:off x="2134488" y="39780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4" name="Text Box 225"/>
              <p:cNvSpPr txBox="1"/>
              <p:nvPr/>
            </p:nvSpPr>
            <p:spPr>
              <a:xfrm>
                <a:off x="1905588" y="398293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5" name="Straight Connector 64"/>
              <p:cNvCxnSpPr/>
              <p:nvPr/>
            </p:nvCxnSpPr>
            <p:spPr>
              <a:xfrm>
                <a:off x="4005343" y="20877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4233943" y="208141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 Box 225"/>
              <p:cNvSpPr txBox="1"/>
              <p:nvPr/>
            </p:nvSpPr>
            <p:spPr>
              <a:xfrm>
                <a:off x="3978038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8" name="Text Box 225"/>
              <p:cNvSpPr txBox="1"/>
              <p:nvPr/>
            </p:nvSpPr>
            <p:spPr>
              <a:xfrm>
                <a:off x="4207273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1495330" y="21896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1727740" y="21388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 Box 225"/>
              <p:cNvSpPr txBox="1"/>
              <p:nvPr/>
            </p:nvSpPr>
            <p:spPr>
              <a:xfrm>
                <a:off x="1679956" y="399793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72" name="Text Box 225"/>
              <p:cNvSpPr txBox="1"/>
              <p:nvPr/>
            </p:nvSpPr>
            <p:spPr>
              <a:xfrm>
                <a:off x="1448906" y="403676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3496046" y="262442"/>
              <a:ext cx="948808" cy="91440"/>
              <a:chOff x="3496046" y="262442"/>
              <a:chExt cx="948808" cy="91440"/>
            </a:xfrm>
          </p:grpSpPr>
          <p:sp>
            <p:nvSpPr>
              <p:cNvPr id="44" name="Oval 43"/>
              <p:cNvSpPr/>
              <p:nvPr/>
            </p:nvSpPr>
            <p:spPr>
              <a:xfrm flipH="1">
                <a:off x="3496046" y="262442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45" name="Straight Arrow Connector 44"/>
              <p:cNvCxnSpPr/>
              <p:nvPr/>
            </p:nvCxnSpPr>
            <p:spPr>
              <a:xfrm flipH="1" flipV="1">
                <a:off x="3590193" y="308251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Group 72"/>
          <p:cNvGrpSpPr>
            <a:grpSpLocks noChangeAspect="1"/>
          </p:cNvGrpSpPr>
          <p:nvPr/>
        </p:nvGrpSpPr>
        <p:grpSpPr>
          <a:xfrm>
            <a:off x="290670" y="3500546"/>
            <a:ext cx="4023360" cy="474277"/>
            <a:chOff x="1262153" y="208141"/>
            <a:chExt cx="3200400" cy="377780"/>
          </a:xfrm>
        </p:grpSpPr>
        <p:grpSp>
          <p:nvGrpSpPr>
            <p:cNvPr id="74" name="Group 73"/>
            <p:cNvGrpSpPr/>
            <p:nvPr/>
          </p:nvGrpSpPr>
          <p:grpSpPr>
            <a:xfrm>
              <a:off x="1262153" y="208141"/>
              <a:ext cx="3200400" cy="377780"/>
              <a:chOff x="1262153" y="208141"/>
              <a:chExt cx="3200400" cy="377780"/>
            </a:xfrm>
          </p:grpSpPr>
          <p:cxnSp>
            <p:nvCxnSpPr>
              <p:cNvPr id="78" name="Straight Connector 77"/>
              <p:cNvCxnSpPr/>
              <p:nvPr/>
            </p:nvCxnSpPr>
            <p:spPr>
              <a:xfrm>
                <a:off x="1262153" y="308253"/>
                <a:ext cx="32004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9525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181086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2413689" y="20828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26383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2869477" y="215652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3099713" y="217204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33241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35527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37813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 Box 225"/>
              <p:cNvSpPr txBox="1"/>
              <p:nvPr/>
            </p:nvSpPr>
            <p:spPr>
              <a:xfrm>
                <a:off x="2841892" y="39998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89" name="Text Box 225"/>
              <p:cNvSpPr txBox="1"/>
              <p:nvPr/>
            </p:nvSpPr>
            <p:spPr>
              <a:xfrm>
                <a:off x="3072584" y="4014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0" name="Text Box 225"/>
              <p:cNvSpPr txBox="1"/>
              <p:nvPr/>
            </p:nvSpPr>
            <p:spPr>
              <a:xfrm>
                <a:off x="3296873" y="39791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1" name="Text Box 225"/>
              <p:cNvSpPr txBox="1"/>
              <p:nvPr/>
            </p:nvSpPr>
            <p:spPr>
              <a:xfrm>
                <a:off x="3526163" y="39815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2" name="Text Box 225"/>
              <p:cNvSpPr txBox="1"/>
              <p:nvPr/>
            </p:nvSpPr>
            <p:spPr>
              <a:xfrm>
                <a:off x="3753615" y="397877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3" name="Text Box 225"/>
              <p:cNvSpPr txBox="1"/>
              <p:nvPr/>
            </p:nvSpPr>
            <p:spPr>
              <a:xfrm>
                <a:off x="2590351" y="39843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4" name="Text Box 225"/>
              <p:cNvSpPr txBox="1"/>
              <p:nvPr/>
            </p:nvSpPr>
            <p:spPr>
              <a:xfrm>
                <a:off x="2365487" y="393891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5" name="Text Box 225"/>
              <p:cNvSpPr txBox="1"/>
              <p:nvPr/>
            </p:nvSpPr>
            <p:spPr>
              <a:xfrm>
                <a:off x="2134488" y="39780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6" name="Text Box 225"/>
              <p:cNvSpPr txBox="1"/>
              <p:nvPr/>
            </p:nvSpPr>
            <p:spPr>
              <a:xfrm>
                <a:off x="1905588" y="398293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97" name="Straight Connector 96"/>
              <p:cNvCxnSpPr/>
              <p:nvPr/>
            </p:nvCxnSpPr>
            <p:spPr>
              <a:xfrm>
                <a:off x="4005343" y="20877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4233943" y="208141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 Box 225"/>
              <p:cNvSpPr txBox="1"/>
              <p:nvPr/>
            </p:nvSpPr>
            <p:spPr>
              <a:xfrm>
                <a:off x="3978038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00" name="Text Box 225"/>
              <p:cNvSpPr txBox="1"/>
              <p:nvPr/>
            </p:nvSpPr>
            <p:spPr>
              <a:xfrm>
                <a:off x="4207273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01" name="Straight Connector 100"/>
              <p:cNvCxnSpPr/>
              <p:nvPr/>
            </p:nvCxnSpPr>
            <p:spPr>
              <a:xfrm>
                <a:off x="1495330" y="21896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1727740" y="21388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xt Box 225"/>
              <p:cNvSpPr txBox="1"/>
              <p:nvPr/>
            </p:nvSpPr>
            <p:spPr>
              <a:xfrm>
                <a:off x="1679956" y="399793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04" name="Text Box 225"/>
              <p:cNvSpPr txBox="1"/>
              <p:nvPr/>
            </p:nvSpPr>
            <p:spPr>
              <a:xfrm>
                <a:off x="1448906" y="403676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1908533" y="258430"/>
              <a:ext cx="948810" cy="91440"/>
              <a:chOff x="1908533" y="258430"/>
              <a:chExt cx="948810" cy="91440"/>
            </a:xfrm>
          </p:grpSpPr>
          <p:sp>
            <p:nvSpPr>
              <p:cNvPr id="76" name="Oval 75"/>
              <p:cNvSpPr/>
              <p:nvPr/>
            </p:nvSpPr>
            <p:spPr>
              <a:xfrm flipH="1">
                <a:off x="1908533" y="258430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77" name="Straight Arrow Connector 76"/>
              <p:cNvCxnSpPr/>
              <p:nvPr/>
            </p:nvCxnSpPr>
            <p:spPr>
              <a:xfrm flipH="1" flipV="1">
                <a:off x="2002682" y="304239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5" name="Group 104"/>
          <p:cNvGrpSpPr>
            <a:grpSpLocks noChangeAspect="1"/>
          </p:cNvGrpSpPr>
          <p:nvPr/>
        </p:nvGrpSpPr>
        <p:grpSpPr>
          <a:xfrm>
            <a:off x="4662791" y="3486150"/>
            <a:ext cx="4023360" cy="478550"/>
            <a:chOff x="171412" y="809263"/>
            <a:chExt cx="3198495" cy="381000"/>
          </a:xfrm>
        </p:grpSpPr>
        <p:grpSp>
          <p:nvGrpSpPr>
            <p:cNvPr id="106" name="Group 105"/>
            <p:cNvGrpSpPr/>
            <p:nvPr/>
          </p:nvGrpSpPr>
          <p:grpSpPr>
            <a:xfrm>
              <a:off x="171412" y="809263"/>
              <a:ext cx="3198495" cy="381000"/>
              <a:chOff x="0" y="0"/>
              <a:chExt cx="3199130" cy="381000"/>
            </a:xfrm>
          </p:grpSpPr>
          <p:cxnSp>
            <p:nvCxnSpPr>
              <p:cNvPr id="110" name="Straight Connector 109"/>
              <p:cNvCxnSpPr/>
              <p:nvPr/>
            </p:nvCxnSpPr>
            <p:spPr>
              <a:xfrm>
                <a:off x="0" y="106045"/>
                <a:ext cx="319913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>
                <a:off x="237490" y="571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>
                <a:off x="462280" y="1079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>
                <a:off x="693420" y="1333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>
                <a:off x="923925" y="1460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1148080" y="11430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1376680" y="1079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1605280" y="11430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 Box 225"/>
              <p:cNvSpPr txBox="1"/>
              <p:nvPr/>
            </p:nvSpPr>
            <p:spPr>
              <a:xfrm>
                <a:off x="666115" y="197485"/>
                <a:ext cx="635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19" name="Text Box 225"/>
              <p:cNvSpPr txBox="1"/>
              <p:nvPr/>
            </p:nvSpPr>
            <p:spPr>
              <a:xfrm>
                <a:off x="896620" y="199390"/>
                <a:ext cx="635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0" name="Text Box 225"/>
              <p:cNvSpPr txBox="1"/>
              <p:nvPr/>
            </p:nvSpPr>
            <p:spPr>
              <a:xfrm>
                <a:off x="1120775" y="195580"/>
                <a:ext cx="62865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1" name="Text Box 225"/>
              <p:cNvSpPr txBox="1"/>
              <p:nvPr/>
            </p:nvSpPr>
            <p:spPr>
              <a:xfrm>
                <a:off x="1350010" y="195580"/>
                <a:ext cx="62865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2" name="Text Box 225"/>
              <p:cNvSpPr txBox="1"/>
              <p:nvPr/>
            </p:nvSpPr>
            <p:spPr>
              <a:xfrm>
                <a:off x="1577340" y="195580"/>
                <a:ext cx="62865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3" name="Text Box 225"/>
              <p:cNvSpPr txBox="1"/>
              <p:nvPr/>
            </p:nvSpPr>
            <p:spPr>
              <a:xfrm>
                <a:off x="414621" y="195814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4" name="Text Box 225"/>
              <p:cNvSpPr txBox="1"/>
              <p:nvPr/>
            </p:nvSpPr>
            <p:spPr>
              <a:xfrm>
                <a:off x="189842" y="191370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829435" y="6350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2058035" y="5715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Text Box 225"/>
              <p:cNvSpPr txBox="1"/>
              <p:nvPr/>
            </p:nvSpPr>
            <p:spPr>
              <a:xfrm>
                <a:off x="1802130" y="190501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8" name="Text Box 225"/>
              <p:cNvSpPr txBox="1"/>
              <p:nvPr/>
            </p:nvSpPr>
            <p:spPr>
              <a:xfrm>
                <a:off x="2031365" y="190501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29" name="Straight Connector 128"/>
              <p:cNvCxnSpPr/>
              <p:nvPr/>
            </p:nvCxnSpPr>
            <p:spPr>
              <a:xfrm>
                <a:off x="2286000" y="5080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2514600" y="5715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 Box 225"/>
              <p:cNvSpPr txBox="1"/>
              <p:nvPr/>
            </p:nvSpPr>
            <p:spPr>
              <a:xfrm>
                <a:off x="2259330" y="189865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7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2" name="Text Box 225"/>
              <p:cNvSpPr txBox="1"/>
              <p:nvPr/>
            </p:nvSpPr>
            <p:spPr>
              <a:xfrm>
                <a:off x="2486660" y="189865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8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3" name="Straight Connector 132"/>
              <p:cNvCxnSpPr/>
              <p:nvPr/>
            </p:nvCxnSpPr>
            <p:spPr>
              <a:xfrm>
                <a:off x="2738755" y="635"/>
                <a:ext cx="0" cy="18034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>
                <a:off x="2967355" y="0"/>
                <a:ext cx="0" cy="18034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Text Box 225"/>
              <p:cNvSpPr txBox="1"/>
              <p:nvPr/>
            </p:nvSpPr>
            <p:spPr>
              <a:xfrm>
                <a:off x="2711450" y="184785"/>
                <a:ext cx="61595" cy="180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9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6" name="Text Box 225"/>
              <p:cNvSpPr txBox="1"/>
              <p:nvPr/>
            </p:nvSpPr>
            <p:spPr>
              <a:xfrm>
                <a:off x="2907665" y="184785"/>
                <a:ext cx="120650" cy="180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1774819" y="861442"/>
              <a:ext cx="951550" cy="91289"/>
              <a:chOff x="1603722" y="52266"/>
              <a:chExt cx="951737" cy="91440"/>
            </a:xfrm>
          </p:grpSpPr>
          <p:sp>
            <p:nvSpPr>
              <p:cNvPr id="108" name="Oval 107"/>
              <p:cNvSpPr/>
              <p:nvPr/>
            </p:nvSpPr>
            <p:spPr>
              <a:xfrm flipH="1">
                <a:off x="2464019" y="52266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09" name="Straight Arrow Connector 108"/>
              <p:cNvCxnSpPr/>
              <p:nvPr/>
            </p:nvCxnSpPr>
            <p:spPr>
              <a:xfrm flipV="1">
                <a:off x="1603722" y="102797"/>
                <a:ext cx="854075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4139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recognize and check solutions of inequalities; and</a:t>
            </a:r>
          </a:p>
          <a:p>
            <a:pPr marL="0" indent="0" algn="ctr">
              <a:buNone/>
            </a:pPr>
            <a:r>
              <a:rPr lang="en-US" sz="2400" dirty="0" smtClean="0"/>
              <a:t>graph inequalities 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Inequality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Solution of an Equality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Graph of </a:t>
            </a:r>
            <a:r>
              <a:rPr lang="en-US" sz="2400" dirty="0"/>
              <a:t>an Equality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INEQUALITIES AND THEIR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INEQUALITY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 mathematical sentence that uses an inequality symbol to compare the values of two expressions.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440684"/>
                  </p:ext>
                </p:extLst>
              </p:nvPr>
            </p:nvGraphicFramePr>
            <p:xfrm>
              <a:off x="243840" y="1885950"/>
              <a:ext cx="8595360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3200400"/>
                    <a:gridCol w="1097280"/>
                    <a:gridCol w="3200400"/>
                  </a:tblGrid>
                  <a:tr h="64008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less than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less than or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greater than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greater than </a:t>
                          </a: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or</a:t>
                          </a:r>
                        </a:p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dirty="0" smtClean="0">
                              <a:effectLst/>
                              <a:latin typeface="Calibri"/>
                            </a:rPr>
                            <a:t>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endParaRPr lang="en-US" sz="2400" dirty="0" smtClean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𝒂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≠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𝒂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</a:rPr>
                            <a:t>is not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𝒃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440684"/>
                  </p:ext>
                </p:extLst>
              </p:nvPr>
            </p:nvGraphicFramePr>
            <p:xfrm>
              <a:off x="243840" y="1885950"/>
              <a:ext cx="8595360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3200400"/>
                    <a:gridCol w="1097280"/>
                    <a:gridCol w="3200400"/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r="-683333" b="-20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286" r="-134286" b="-20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1667" r="-291667" b="-20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8571" b="-207619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00000" r="-683333" b="-10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286" t="-100000" r="-134286" b="-10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1667" t="-100000" r="-291667" b="-107619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8571" t="-50000" b="-3810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200000" r="-683333" b="-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4286" t="-200000" r="-134286" b="-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Determine if each inequality is true or false.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29292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29292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7111" r="-114286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7111" b="-100000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107111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107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71800" y="2647950"/>
            <a:ext cx="9144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772400" y="2647950"/>
            <a:ext cx="9144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772400" y="1276350"/>
            <a:ext cx="914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971800" y="1276350"/>
            <a:ext cx="914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09600" y="3105150"/>
            <a:ext cx="13716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029200" y="3105150"/>
            <a:ext cx="13716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029200" y="1733550"/>
            <a:ext cx="155448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9600" y="1733550"/>
            <a:ext cx="109728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Determine if each inequality is true or false.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2193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1554480"/>
                    <a:gridCol w="548640"/>
                    <a:gridCol w="27432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2193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1554480"/>
                    <a:gridCol w="548640"/>
                    <a:gridCol w="27432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1333" r="-260000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21333" r="-40000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60667" r="-260000" b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60667" r="-40000" b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321333" r="-26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321333" r="-4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10667" r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210667" r="-4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652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Write each algebraic expression from the verbal expression.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3685107"/>
                  </p:ext>
                </p:extLst>
              </p:nvPr>
            </p:nvGraphicFramePr>
            <p:xfrm>
              <a:off x="152400" y="1657350"/>
              <a:ext cx="7025196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16 is greater than or equal to 32.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product of 13 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is less than 36.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difference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9 is greater than 21. 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ratio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4 is less than or equal to 15.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3685107"/>
                  </p:ext>
                </p:extLst>
              </p:nvPr>
            </p:nvGraphicFramePr>
            <p:xfrm>
              <a:off x="152400" y="1657350"/>
              <a:ext cx="7025196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4167" r="-94" b="-3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14167" r="-94" b="-2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214167" r="-94" b="-1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314167" r="-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162800" y="3790950"/>
            <a:ext cx="1097280" cy="8229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162800" y="3028950"/>
            <a:ext cx="164592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162800" y="2319020"/>
            <a:ext cx="155448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162800" y="1581150"/>
            <a:ext cx="18288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Write each algebraic expression from the verbal expression.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101020"/>
                  </p:ext>
                </p:extLst>
              </p:nvPr>
            </p:nvGraphicFramePr>
            <p:xfrm>
              <a:off x="152400" y="1657350"/>
              <a:ext cx="8906383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  <a:gridCol w="1881187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16 is greater than or equal to 32.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product of 13 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is less than 36.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difference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9 is greater than 21. 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ratio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4 is less than or equal to 15.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101020"/>
                  </p:ext>
                </p:extLst>
              </p:nvPr>
            </p:nvGraphicFramePr>
            <p:xfrm>
              <a:off x="152400" y="1657350"/>
              <a:ext cx="8906383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  <a:gridCol w="1881187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4167" r="-2919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14167" r="-324" b="-3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14167" r="-2919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114167" r="-324" b="-2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214167" r="-2919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214167" r="-324" b="-1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314167" r="-29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314167" r="-32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401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INEQUALITIES AND THEIR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SOLUTION OF AN INEQUALITY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any number that produces a true statement when it is substituted for the variable in the inequality.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Determine whether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 is the solution for each inequality.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247854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247854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286" t="-5614" r="-114286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8571" t="-5614" b="-78947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286" t="-133778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8571" t="-1337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1610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832</Words>
  <Application>Microsoft Office PowerPoint</Application>
  <PresentationFormat>On-screen Show (16:9)</PresentationFormat>
  <Paragraphs>309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88</cp:revision>
  <dcterms:created xsi:type="dcterms:W3CDTF">2016-12-20T05:05:08Z</dcterms:created>
  <dcterms:modified xsi:type="dcterms:W3CDTF">2017-01-05T07:42:08Z</dcterms:modified>
</cp:coreProperties>
</file>